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58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50" autoAdjust="0"/>
    <p:restoredTop sz="94660"/>
  </p:normalViewPr>
  <p:slideViewPr>
    <p:cSldViewPr>
      <p:cViewPr>
        <p:scale>
          <a:sx n="80" d="100"/>
          <a:sy n="80" d="100"/>
        </p:scale>
        <p:origin x="-1440" y="-1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26.02.2026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21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96350" y="1911558"/>
            <a:ext cx="67418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Методическая разработка по профилактике ДДТТ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9689" y="2572550"/>
            <a:ext cx="3530134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«ЮИД В ДВИЖЕНИИ»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6867" y="3140968"/>
            <a:ext cx="39008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Возраст участников – 12 лет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548" y="36096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бюджетное учреждение дополнительного образования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 дополнительного образования детей «Искра»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Самара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6370" y="6381328"/>
            <a:ext cx="2336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Самара 2026 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4941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37387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3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40768"/>
            <a:ext cx="70385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Девочка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пытается перейти дорогу, обходя автобус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спереди.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Автобус создаёт препятствие, перекрывая ей обзор. Одновременно водители автомобилей тоже не видят девочку из-за автобуса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должна поступить девочка?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284984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Девочке следует соблюдать правила дорожного движения. Переходить дорогу необходимо только в специально отведённых местах, используя пешеходные переходы или светофоры. </a:t>
            </a:r>
          </a:p>
        </p:txBody>
      </p:sp>
    </p:spTree>
    <p:extLst>
      <p:ext uri="{BB962C8B-B14F-4D97-AF65-F5344CB8AC3E}">
        <p14:creationId xmlns:p14="http://schemas.microsoft.com/office/powerpoint/2010/main" val="1360920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37387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4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40768"/>
            <a:ext cx="7038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Мальчик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перебегает проезжую часть по пешеходному переходу, однако впереди движется транспорт, и расстояние до автомобиля недостаточно велико. Существует опасность, что водитель не успеет затормозить вовремя, что может вынудить его совершить резкий манёвр, выезд на встречную полосу или тротуар.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должен был поступить мальчик?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7137" y="4077072"/>
            <a:ext cx="76328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Ребёнок должен осознавать важность соблюдения правил дорожного движения даже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пешеходном переходе.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Прежде чем начать переходить дорогу, нужно оценить обстановку и убедиться, что транспортные средства остановились или находятся достаточно далеко, чтобы обеспечить безопасный переход. Следует двигаться спокойно, без спешки, проявляя внимание и осмотрительность.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1144609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37387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5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40768"/>
            <a:ext cx="7038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ситуации: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Мальчик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едет в автобусе, стоя на нижней ступеньке возле дверей. Двери слегка открыты, а сам мальчик не держится за поручень.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Водитель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легкового автомобиля также не замечает мальчика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 должен был поступить мальчик?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573016"/>
            <a:ext cx="76328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Действия мальчика крайне небезопасны и недопустимы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Чтобы исключить риски и обеспечить свою безопасность, мальчик должен находиться внутри салона, держась обеими руками за поручень. Стоять на ступеньках и держаться за дверцы категорически запрещается правилами пользования транспортом.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431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37387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6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40768"/>
            <a:ext cx="7038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ситуации: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девочки отправились в поездку на заднем сиденье легкового автомобиля вместе с папой. Они не пристегнулись ремнями безопасности и начали играть, отвлекая водителя.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сделали неправильно эти девочки?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274318"/>
            <a:ext cx="7632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1.Использование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ремней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безопасности: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 пассажиры обязаны быть пристёгнутыми ремнями безопасности независимо от длительности поездки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Соблюдение спокойствия: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Дети должны вести себя тихо и не мешать водителю, чтобы минимизировать возможные риски на дороге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Таким образом, правильным решением было бы соблюдение правил дорожной безопасности всеми участниками поездки.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590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37387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7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40768"/>
            <a:ext cx="70385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ситуации: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Мальчик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девочкой катаются на роликах по проезжей части дороги. Проезжая часть предназначена исключительно для передвижения транспортных средств, тогда как ролики не относятся к категории транспортных средств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Допустимо ли такое поведение детей?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7137" y="3789040"/>
            <a:ext cx="7632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Катание на роликах по проезжей части категорически недопустимо и нарушает Правила дорожного движения. Для занятий спортом и активного отдыха существуют специальные площадки, парки и дорожки, предназначенные именно для велосипедистов, роликовых конькобежцев и пешеходов. Проезжая часть представляет значительную опасность для здоровья и жизни ребенка вследствие возможного столкновения с транспортными средствами.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943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56182" y="2308230"/>
            <a:ext cx="624651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«МОЙ ДРУГ ВЕЛОСИПЕД»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376" y="5885589"/>
            <a:ext cx="713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Команды, пожалуйста, подпишите название ваших команд на бланках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827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233435"/>
              </p:ext>
            </p:extLst>
          </p:nvPr>
        </p:nvGraphicFramePr>
        <p:xfrm>
          <a:off x="0" y="0"/>
          <a:ext cx="9144000" cy="68757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0551"/>
                <a:gridCol w="4655545"/>
                <a:gridCol w="3707904"/>
              </a:tblGrid>
              <a:tr h="4729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Деталь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  <a:endParaRPr lang="ru-RU" sz="11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(вписать ответ)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</a:tbl>
          </a:graphicData>
        </a:graphic>
      </p:graphicFrame>
      <p:pic>
        <p:nvPicPr>
          <p:cNvPr id="1033" name="Picture 9" descr="вту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295" y="525298"/>
            <a:ext cx="1849354" cy="62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026-02-10_12-12-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247105"/>
            <a:ext cx="1728192" cy="62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59" y="1950209"/>
            <a:ext cx="2217738" cy="64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756" y="2627312"/>
            <a:ext cx="1501775" cy="63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706" y="3356992"/>
            <a:ext cx="1570038" cy="63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06" y="4077072"/>
            <a:ext cx="1600200" cy="62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2026-02-10_12-22-1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468"/>
          <a:stretch/>
        </p:blipFill>
        <p:spPr bwMode="auto">
          <a:xfrm>
            <a:off x="1979334" y="4797152"/>
            <a:ext cx="1813081" cy="60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2026-02-10_12-24-4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701" y="5494754"/>
            <a:ext cx="1186216" cy="58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112" y="6248438"/>
            <a:ext cx="1714500" cy="576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60158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892020"/>
              </p:ext>
            </p:extLst>
          </p:nvPr>
        </p:nvGraphicFramePr>
        <p:xfrm>
          <a:off x="0" y="0"/>
          <a:ext cx="9144000" cy="698233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80551"/>
                <a:gridCol w="4655545"/>
                <a:gridCol w="3707904"/>
              </a:tblGrid>
              <a:tr h="4729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Деталь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(вписать ответ)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Втулка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Грипсы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Звонок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Звездочка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Рулевая колонка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Седло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Шифтер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монетка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Катафот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  <a:tr h="7094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Педаль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3621" marR="43621" marT="0" marB="0"/>
                </a:tc>
              </a:tr>
            </a:tbl>
          </a:graphicData>
        </a:graphic>
      </p:graphicFrame>
      <p:pic>
        <p:nvPicPr>
          <p:cNvPr id="1033" name="Picture 9" descr="втул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295" y="525298"/>
            <a:ext cx="1849354" cy="62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026-02-10_12-12-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247105"/>
            <a:ext cx="1728192" cy="622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9959" y="1950209"/>
            <a:ext cx="2217738" cy="64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722" y="2696393"/>
            <a:ext cx="1501775" cy="63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706" y="3429000"/>
            <a:ext cx="1468791" cy="58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228" y="4149080"/>
            <a:ext cx="1600200" cy="52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2026-02-10_12-22-1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468"/>
          <a:stretch/>
        </p:blipFill>
        <p:spPr bwMode="auto">
          <a:xfrm>
            <a:off x="1932856" y="4879474"/>
            <a:ext cx="1813081" cy="600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2026-02-10_12-24-4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450" y="5661248"/>
            <a:ext cx="1232930" cy="45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619" y="6309320"/>
            <a:ext cx="163125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5620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97943" y="2308230"/>
            <a:ext cx="296299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«ФИЛВОРД»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376" y="5885589"/>
            <a:ext cx="713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Команды, пожалуйста, подпишите название ваших команд на бланках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3638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94" y="103629"/>
            <a:ext cx="91337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Необходимо отыскать 9 скрытых слов в представленном буквенном квадрате.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Найденные слова выделите ярким маркером и аккуратно занесите в специально подготовленную таблицу.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Используй три направления поиска: вертикальное, горизонтальное и диагональное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букве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03958"/>
            <a:ext cx="6768752" cy="5308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8837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2199928"/>
            <a:ext cx="535627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«ЗНАЙ И СОБЛЮДАЙ»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376" y="5885589"/>
            <a:ext cx="713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Команды, пожалуйста, подпишите название ваших команд на бланках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487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букве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39899"/>
            <a:ext cx="7316264" cy="57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1115616" y="836712"/>
            <a:ext cx="4320480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331640" y="1124744"/>
            <a:ext cx="0" cy="504056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79712" y="2132856"/>
            <a:ext cx="0" cy="295232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187624" y="764704"/>
            <a:ext cx="6912768" cy="540060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275856" y="1700808"/>
            <a:ext cx="0" cy="3384376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483768" y="3392996"/>
            <a:ext cx="2952328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31840" y="5949280"/>
            <a:ext cx="4176464" cy="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175301" y="2132856"/>
            <a:ext cx="0" cy="388843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>
            <a:off x="7884368" y="1700808"/>
            <a:ext cx="0" cy="288032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0258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96126" y="2308230"/>
            <a:ext cx="336662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«СИНКВЕЙН»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376" y="5885589"/>
            <a:ext cx="713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Команды, пожалуйста, подпишите название ваших команд на бланках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732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1443841"/>
            <a:ext cx="8928992" cy="44935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Структура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Первая строка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одно слово (существительное), отражающее главную идею.</a:t>
            </a:r>
          </a:p>
          <a:p>
            <a:pPr lvl="0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Вторая строка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два слова (прилагательные), описывающие основную мысль.</a:t>
            </a:r>
          </a:p>
          <a:p>
            <a:pPr lvl="0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Третья строка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три слова (глаголы), описывающие действия в рамках темы.</a:t>
            </a:r>
          </a:p>
          <a:p>
            <a:pPr lvl="0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Четвёртая строка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фраза из четырёх слов, выражающая отношение к теме.</a:t>
            </a:r>
          </a:p>
          <a:p>
            <a:pPr lvl="0"/>
            <a:r>
              <a:rPr lang="ru-RU" sz="2400" u="sng" dirty="0">
                <a:latin typeface="Times New Roman" pitchFamily="18" charset="0"/>
                <a:cs typeface="Times New Roman" pitchFamily="18" charset="0"/>
              </a:rPr>
              <a:t>Пятая строка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— одно слово-существительное, синоним к первому слову.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604744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2308229"/>
            <a:ext cx="3654911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«АФИША ПДД»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686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0372" y="2308230"/>
            <a:ext cx="793813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«РАЗРЕШАЕТСЯ-ЗАПРЕЩАЕТСЯ»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376" y="5885589"/>
            <a:ext cx="713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Команды, пожалуйста, подпишите название ваших команд на бланках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490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9823"/>
              </p:ext>
            </p:extLst>
          </p:nvPr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2915"/>
                <a:gridCol w="3086590"/>
                <a:gridCol w="1744753"/>
                <a:gridCol w="1195986"/>
                <a:gridCol w="2713756"/>
              </a:tblGrid>
              <a:tr h="3707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Дорожный знак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 или Нет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дорожного знака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АВТОМОБИЛИ?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556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МОЖЕТ ЛИ ПЕШЕХОД  В ЗОНЕ ЭТОГО ЗНАКА ПЕРЕЙТИ УЛИЦУ?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АВТОМОБИЛИ?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556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МОЖЕТ ЛИ ПЕШЕХОД  ПЕРЕХОДИТЬ ДОРОГУ В ЗОНЕ ЭТОГО ЗНАКА?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НАХОДИТЬСЯ ПЕШЕХОДЫ?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АВТОМОБИЛИ?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ВЕЛОСИПЕДИСТЫ?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9267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МОЖНО ЛИ ПЕШЕХОДАМ ПЕРЕДВИГАТЬСЯ В ЗОНЕ ДЕЙСТВИЯ ЭТОГО ЗНАКА?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ВОДИТЕЛИ ЭЛЕКТРОСАМОКАТА ПРОЕХАТЬ В ЗОНЕ ЭТОГО ЗНАКА?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</a:tr>
            </a:tbl>
          </a:graphicData>
        </a:graphic>
      </p:graphicFrame>
      <p:pic>
        <p:nvPicPr>
          <p:cNvPr id="1033" name="Рисунок 10" descr="Описание: C:\Users\Светлана\Desktop\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3" t="11806" r="5313" b="72523"/>
          <a:stretch>
            <a:fillRect/>
          </a:stretch>
        </p:blipFill>
        <p:spPr bwMode="auto">
          <a:xfrm>
            <a:off x="4030960" y="404664"/>
            <a:ext cx="763892" cy="66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3" descr="Описание: C:\Users\Светлана\Desktop\Знак-ремонт-дорог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991" y="1069528"/>
            <a:ext cx="628008" cy="62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9" descr="Описание: C:\Users\Светлана\Desktop\drive-44277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973" y="1698203"/>
            <a:ext cx="674044" cy="67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11" descr="Описание: C:\Users\Светлана\Desktop\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7" t="10963" r="21526" b="72716"/>
          <a:stretch/>
        </p:blipFill>
        <p:spPr bwMode="auto">
          <a:xfrm>
            <a:off x="4043349" y="2420889"/>
            <a:ext cx="71768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6" descr="Описание: C:\Users\Светлана\Desktop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728" y="2996952"/>
            <a:ext cx="784928" cy="69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7" descr="Описание: C:\Users\Светлана\Desktop\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08" y="3720113"/>
            <a:ext cx="839544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4" descr="Описание: C:\Users\Светлана\Desktop\110356829-64b89b78086554efbf7644455efcccb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042" y="4509120"/>
            <a:ext cx="744957" cy="67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8" descr="Описание: C:\Users\Светлана\Desktop\no-entry-sig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872" y="5229200"/>
            <a:ext cx="775240" cy="77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 descr="Описание: C:\Users\Светлана\Desktop\5-19-1.resize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825" y="6129933"/>
            <a:ext cx="815831" cy="71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556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264896"/>
              </p:ext>
            </p:extLst>
          </p:nvPr>
        </p:nvGraphicFramePr>
        <p:xfrm>
          <a:off x="0" y="-1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2915"/>
                <a:gridCol w="3086590"/>
                <a:gridCol w="1744753"/>
                <a:gridCol w="1195986"/>
                <a:gridCol w="2713756"/>
              </a:tblGrid>
              <a:tr h="3707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Вопрос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Дорожный знак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 или Нет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дорожного знака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АВТОМОБИЛИ?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Движение пешеходов запрещено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6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МОЖЕТ ЛИ ПЕШЕХОД  В ЗОНЕ ЭТОГО ЗНАКА ПЕРЕЙТИ УЛИЦУ?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Дорожные работы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АВТОМОБИЛИ?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Круговое движение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6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МОЖЕТ ЛИ ПЕШЕХОД  ПЕРЕХОДИТЬ ДОРОГУ В ЗОНЕ ЭТОГО ЗНАКА?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Пешеходный переход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НАХОДИТЬСЯ ПЕШЕХОДЫ?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Дети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АВТОМОБИЛИ?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Жилая зона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 ЗОНЕ ЭТОГО ЗНАКА ДВИГАТЬСЯ ВЕЛОСИПЕДИСТЫ?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Движение на велосипеде запрещено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67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МОЖНО ЛИ ПЕШЕХОДАМ ПЕРЕДВИГАТЬСЯ В ЗОНЕ ДЕЙСТВИЯ ЭТОГО ЗНАКА?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Въезд запрещен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414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МОГУТ ЛИ ВОДИТЕЛИ ЭЛЕКТРОСАМОКАТА ПРОЕХАТЬ В ЗОНЕ ЭТОГО ЗНАКА?</a:t>
                      </a:r>
                      <a:endParaRPr lang="ru-RU" sz="11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ct val="115000"/>
                        </a:lnSpc>
                        <a:spcAft>
                          <a:spcPts val="90"/>
                        </a:spcAft>
                      </a:pPr>
                      <a:endParaRPr lang="ru-RU" sz="11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888" marR="3988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Пешеходный переход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1033" name="Рисунок 10" descr="Описание: C:\Users\Светлана\Desktop\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3" t="11806" r="5313" b="72523"/>
          <a:stretch>
            <a:fillRect/>
          </a:stretch>
        </p:blipFill>
        <p:spPr bwMode="auto">
          <a:xfrm>
            <a:off x="4030960" y="404664"/>
            <a:ext cx="763892" cy="66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Рисунок 3" descr="Описание: C:\Users\Светлана\Desktop\Знак-ремонт-дорог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991" y="1069528"/>
            <a:ext cx="628008" cy="62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Рисунок 9" descr="Описание: C:\Users\Светлана\Desktop\drive-44277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973" y="1698203"/>
            <a:ext cx="674044" cy="674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Рисунок 11" descr="Описание: C:\Users\Светлана\Desktop\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7" t="10963" r="21526" b="72716"/>
          <a:stretch/>
        </p:blipFill>
        <p:spPr bwMode="auto">
          <a:xfrm>
            <a:off x="4043349" y="2420889"/>
            <a:ext cx="71768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6" descr="Описание: C:\Users\Светлана\Desktop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728" y="2996952"/>
            <a:ext cx="784928" cy="69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7" descr="Описание: C:\Users\Светлана\Desktop\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08" y="3720113"/>
            <a:ext cx="839544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4" descr="Описание: C:\Users\Светлана\Desktop\110356829-64b89b78086554efbf7644455efcccb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042" y="4509120"/>
            <a:ext cx="744957" cy="670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8" descr="Описание: C:\Users\Светлана\Desktop\no-entry-sig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872" y="5229200"/>
            <a:ext cx="775240" cy="775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 descr="Описание: C:\Users\Светлана\Desktop\5-19-1.resize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825" y="6129933"/>
            <a:ext cx="815831" cy="71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4798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5" y="1052736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Остановка 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5369" y="2308230"/>
            <a:ext cx="726814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«ПРИКЛЮЧЕНИЯ 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КАПИТАНА</a:t>
            </a:r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5376" y="5885589"/>
            <a:ext cx="713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Команды, пожалуйста, подпишите название ваших команд на бланках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34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24811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1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28192"/>
            <a:ext cx="7038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Описание ситуации: </a:t>
            </a:r>
            <a:endParaRPr lang="ru-RU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Мальчик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выбегает на проезжую часть, погнавшись за мячом. Опасность заключается в том, что мальчик не видит приближающейся машины. Водитель, заметив мальчика, резко тормозит.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правильно поступить мальчику в данной ситуации?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616821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Правильный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Мальчик должен остановиться и внимательно осмотреть дорогу перед переходом. Если он заметил машину, то необходимо дождаться её полной остановки и убедиться в безопасности перехода дороги. Важно помнить, что бегство за игрушкой или предметом на дороге опасно и может привести к серьёзным последствиям.</a:t>
            </a:r>
          </a:p>
        </p:txBody>
      </p:sp>
    </p:spTree>
    <p:extLst>
      <p:ext uri="{BB962C8B-B14F-4D97-AF65-F5344CB8AC3E}">
        <p14:creationId xmlns:p14="http://schemas.microsoft.com/office/powerpoint/2010/main" val="32639238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711" y="437387"/>
            <a:ext cx="1789208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Ситуация 2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340768"/>
            <a:ext cx="70385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ситуации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Мальчик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идёт по тротуару мимо арки, из которой выезжает машина. Из-за особенностей обзора водитель не замечает ребёнка, и сам ребёнок также не видит автомобиль.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Вопрос: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должен сделать мальчик в подобной ситуации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632448"/>
            <a:ext cx="76328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u="sng" dirty="0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Ребёнок обязан проявлять осторожность и внимательность вблизи подъездов и въездов во дворы. Перед прохождением арки рекомендуется замедлить шаг, посмотреть по сторонам и убедиться, что путь свободен от транспорта. Это правило позволит избежать опасных ситуаций и обеспечит безопасность пешехода.</a:t>
            </a:r>
          </a:p>
        </p:txBody>
      </p:sp>
    </p:spTree>
    <p:extLst>
      <p:ext uri="{BB962C8B-B14F-4D97-AF65-F5344CB8AC3E}">
        <p14:creationId xmlns:p14="http://schemas.microsoft.com/office/powerpoint/2010/main" val="16774691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543</TotalTime>
  <Words>1130</Words>
  <Application>Microsoft Office PowerPoint</Application>
  <PresentationFormat>Экран (4:3)</PresentationFormat>
  <Paragraphs>245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Презентация PowerPoint</vt:lpstr>
      <vt:lpstr>Остановка 1</vt:lpstr>
      <vt:lpstr>Остановка 2</vt:lpstr>
      <vt:lpstr>Остановка 3</vt:lpstr>
      <vt:lpstr>Презентация PowerPoint</vt:lpstr>
      <vt:lpstr>Презентация PowerPoint</vt:lpstr>
      <vt:lpstr>Остановка 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Остановка 5</vt:lpstr>
      <vt:lpstr>Презентация PowerPoint</vt:lpstr>
      <vt:lpstr>Презентация PowerPoint</vt:lpstr>
      <vt:lpstr>Остановка 6</vt:lpstr>
      <vt:lpstr>Презентация PowerPoint</vt:lpstr>
      <vt:lpstr>Презентация PowerPoint</vt:lpstr>
      <vt:lpstr>Остановка 7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Userr</dc:creator>
  <cp:lastModifiedBy>Userr</cp:lastModifiedBy>
  <cp:revision>32</cp:revision>
  <dcterms:created xsi:type="dcterms:W3CDTF">2026-02-24T07:26:53Z</dcterms:created>
  <dcterms:modified xsi:type="dcterms:W3CDTF">2026-02-26T12:10:16Z</dcterms:modified>
</cp:coreProperties>
</file>